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68" r:id="rId1"/>
  </p:sldMasterIdLst>
  <p:notesMasterIdLst>
    <p:notesMasterId r:id="rId12"/>
  </p:notesMasterIdLst>
  <p:sldIdLst>
    <p:sldId id="277" r:id="rId2"/>
    <p:sldId id="302" r:id="rId3"/>
    <p:sldId id="307" r:id="rId4"/>
    <p:sldId id="309" r:id="rId5"/>
    <p:sldId id="305" r:id="rId6"/>
    <p:sldId id="306" r:id="rId7"/>
    <p:sldId id="315" r:id="rId8"/>
    <p:sldId id="317" r:id="rId9"/>
    <p:sldId id="274" r:id="rId10"/>
    <p:sldId id="271" r:id="rId11"/>
  </p:sldIdLst>
  <p:sldSz cx="12192000" cy="6858000"/>
  <p:notesSz cx="6797675" cy="9929813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CD0F304-E4F9-434B-A952-4E5D1891C8EA}">
          <p14:sldIdLst>
            <p14:sldId id="277"/>
            <p14:sldId id="302"/>
            <p14:sldId id="307"/>
            <p14:sldId id="309"/>
            <p14:sldId id="305"/>
            <p14:sldId id="306"/>
            <p14:sldId id="315"/>
            <p14:sldId id="317"/>
          </p14:sldIdLst>
        </p14:section>
        <p14:section name="Sekcja bez tytułu" id="{ABD659D0-937A-4C80-9A06-5B4C439860EC}">
          <p14:sldIdLst>
            <p14:sldId id="27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33B"/>
    <a:srgbClr val="48A23F"/>
    <a:srgbClr val="639C46"/>
    <a:srgbClr val="53565A"/>
    <a:srgbClr val="D3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 autoAdjust="0"/>
  </p:normalViewPr>
  <p:slideViewPr>
    <p:cSldViewPr snapToGrid="0" showGuides="1">
      <p:cViewPr varScale="1">
        <p:scale>
          <a:sx n="98" d="100"/>
          <a:sy n="98" d="100"/>
        </p:scale>
        <p:origin x="680" y="48"/>
      </p:cViewPr>
      <p:guideLst>
        <p:guide orient="horz" pos="799"/>
        <p:guide pos="7355"/>
        <p:guide pos="302"/>
        <p:guide orient="horz" pos="3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EB1E-F296-4D71-9E10-32CA4B07277A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8022A-983C-4F47-B5AA-1FF1298CE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1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 smtClean="0"/>
              <a:t>2019-06-26</a:t>
            </a:fld>
            <a:endParaRPr lang="pl-PL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t>‹#›</a:t>
            </a:fld>
            <a:endParaRPr lang="pl-PL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6917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6917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7"/>
            <a:ext cx="5109414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655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ron.org.p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.pw.edu.pl/~atomic/ON/listakontrolna/" TargetMode="External"/><Relationship Id="rId2" Type="http://schemas.openxmlformats.org/officeDocument/2006/relationships/hyperlink" Target="http://www.if.pw.edu.pl/~atomic/ON/kalkul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586" y="1173705"/>
            <a:ext cx="11183146" cy="26525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rgbClr val="CB33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SYSTEMOWE  PAŃSTWOWEGO FUNDUSZU </a:t>
            </a:r>
            <a:br>
              <a:rPr lang="pl-PL" sz="4000" b="1" dirty="0">
                <a:solidFill>
                  <a:srgbClr val="CB33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srgbClr val="CB33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REHABILITACJI OSÓB NIEPEŁNOSPRAWNYCH DLA PRACODAWCÓW ZATRUDNIAJĄCYCH OSOBY                                          Z NIEPEŁNOSPRAWNOŚCIMI  I PRZEDSIĘBIORCÓW NIEPEŁNOPSRAWNYCH</a:t>
            </a:r>
            <a:br>
              <a:rPr lang="pl-PL" sz="4000" b="1" dirty="0">
                <a:solidFill>
                  <a:srgbClr val="CB33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000" b="1" dirty="0">
              <a:solidFill>
                <a:srgbClr val="CB33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nimacja logo WM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5706" y="3488987"/>
            <a:ext cx="6067200" cy="291568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617520" y="558573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6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Prowadzący: Aneta Zębala</a:t>
            </a:r>
          </a:p>
          <a:p>
            <a:pPr algn="r"/>
            <a:r>
              <a:rPr lang="pl-PL" sz="16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Małopolski PFRON</a:t>
            </a:r>
          </a:p>
          <a:p>
            <a:pPr algn="r"/>
            <a:r>
              <a:rPr lang="pl-PL" sz="1600" b="1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czerwiec 2019r.</a:t>
            </a:r>
          </a:p>
        </p:txBody>
      </p:sp>
    </p:spTree>
    <p:extLst>
      <p:ext uri="{BB962C8B-B14F-4D97-AF65-F5344CB8AC3E}">
        <p14:creationId xmlns:p14="http://schemas.microsoft.com/office/powerpoint/2010/main" val="6106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59100" y="114137"/>
            <a:ext cx="8702632" cy="1324800"/>
          </a:xfrm>
        </p:spPr>
        <p:txBody>
          <a:bodyPr anchor="t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br>
              <a:rPr 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DANE TELEADRESOWE </a:t>
            </a:r>
            <a:br>
              <a:rPr lang="pl-PL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pl-PL" sz="3200" b="1" spc="50" dirty="0">
              <a:ln w="11430"/>
              <a:solidFill>
                <a:srgbClr val="48A23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692400" y="152400"/>
            <a:ext cx="0" cy="126720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83"/>
          <p:cNvSpPr txBox="1">
            <a:spLocks/>
          </p:cNvSpPr>
          <p:nvPr/>
        </p:nvSpPr>
        <p:spPr>
          <a:xfrm>
            <a:off x="750627" y="1646505"/>
            <a:ext cx="11225004" cy="4388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4000" b="1" dirty="0">
              <a:solidFill>
                <a:srgbClr val="48A2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28801" y="1855789"/>
            <a:ext cx="85162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48A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Małopolski  PFRON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48A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ul. Na Zjeździe 11, 30-527 Kraków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48A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(przystanek MPK – Plac Bohaterów Getta)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2800" b="1" dirty="0">
                <a:solidFill>
                  <a:srgbClr val="48A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 12 31 21 400, 12 31 21 420</a:t>
            </a:r>
          </a:p>
          <a:p>
            <a:pPr algn="ctr">
              <a:spcBef>
                <a:spcPct val="0"/>
              </a:spcBef>
              <a:buNone/>
            </a:pPr>
            <a:r>
              <a:rPr lang="pl-PL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www.pfron.org.pl</a:t>
            </a:r>
            <a:endParaRPr lang="pl-PL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None/>
            </a:pPr>
            <a:endParaRPr lang="pl-PL" sz="2800" b="1" dirty="0">
              <a:solidFill>
                <a:srgbClr val="48A2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endParaRPr lang="pl-PL" sz="2800" b="1" dirty="0">
              <a:solidFill>
                <a:srgbClr val="48A2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pl-PL" sz="2800" b="1" dirty="0">
                <a:solidFill>
                  <a:srgbClr val="48A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INFOLINIA SODIR - </a:t>
            </a:r>
            <a:r>
              <a:rPr lang="pl-PL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801 233 554, 22 581 84 10</a:t>
            </a:r>
          </a:p>
        </p:txBody>
      </p:sp>
    </p:spTree>
    <p:extLst>
      <p:ext uri="{BB962C8B-B14F-4D97-AF65-F5344CB8AC3E}">
        <p14:creationId xmlns:p14="http://schemas.microsoft.com/office/powerpoint/2010/main" val="27874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59100" y="126837"/>
            <a:ext cx="8702632" cy="118963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PFRON → wsparcie przez POWIAT </a:t>
            </a: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	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692400" y="152400"/>
            <a:ext cx="0" cy="126720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83"/>
          <p:cNvSpPr txBox="1">
            <a:spLocks/>
          </p:cNvSpPr>
          <p:nvPr/>
        </p:nvSpPr>
        <p:spPr>
          <a:xfrm>
            <a:off x="2692400" y="1316474"/>
            <a:ext cx="8969332" cy="141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53565A"/>
                </a:solidFill>
              </a:rPr>
              <a:t>Zwrot pracodawcom kosztów </a:t>
            </a:r>
            <a:r>
              <a:rPr lang="pl-PL" sz="2400" b="1" dirty="0">
                <a:solidFill>
                  <a:srgbClr val="48A23F"/>
                </a:solidFill>
              </a:rPr>
              <a:t>przystosowania tworzonych lub istniejących stanowisk</a:t>
            </a:r>
            <a:r>
              <a:rPr lang="pl-PL" sz="2400" b="1" dirty="0">
                <a:solidFill>
                  <a:srgbClr val="53565A"/>
                </a:solidFill>
              </a:rPr>
              <a:t> pracy do potrzeb osób niepełnosprawnych</a:t>
            </a:r>
          </a:p>
          <a:p>
            <a:pPr marL="360000" indent="-360000"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53565A"/>
                </a:solidFill>
              </a:rPr>
              <a:t>Zwrot pracodawcom kosztów </a:t>
            </a:r>
            <a:r>
              <a:rPr lang="pl-PL" sz="2400" b="1" dirty="0">
                <a:solidFill>
                  <a:srgbClr val="48A23F"/>
                </a:solidFill>
              </a:rPr>
              <a:t>wyposażenia stanowisk pracy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2" y="1553212"/>
            <a:ext cx="1057086" cy="1114104"/>
          </a:xfrm>
          <a:prstGeom prst="rect">
            <a:avLst/>
          </a:prstGeom>
        </p:spPr>
      </p:pic>
      <p:sp>
        <p:nvSpPr>
          <p:cNvPr id="7" name="Symbol zastępczy zawartości 83"/>
          <p:cNvSpPr txBox="1">
            <a:spLocks/>
          </p:cNvSpPr>
          <p:nvPr/>
        </p:nvSpPr>
        <p:spPr>
          <a:xfrm>
            <a:off x="2726989" y="2943660"/>
            <a:ext cx="8969332" cy="949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53565A"/>
                </a:solidFill>
              </a:rPr>
              <a:t>Zwrot pracodawcom kosztów zatrudnienia pracowników </a:t>
            </a:r>
            <a:r>
              <a:rPr lang="pl-PL" sz="2400" b="1" dirty="0">
                <a:solidFill>
                  <a:srgbClr val="48A23F"/>
                </a:solidFill>
              </a:rPr>
              <a:t>pomagających</a:t>
            </a:r>
            <a:r>
              <a:rPr lang="pl-PL" sz="2400" b="1" dirty="0">
                <a:solidFill>
                  <a:srgbClr val="53565A"/>
                </a:solidFill>
              </a:rPr>
              <a:t> pracownikowi niepełnosprawnemu w pracy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8" y="2839900"/>
            <a:ext cx="1071909" cy="10719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B6E79A3-1322-43F9-ADB4-274EB6AFE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" y="3926486"/>
            <a:ext cx="1144457" cy="114445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B1AF09D-4DD1-4841-8E7E-718EF1A8B24E}"/>
              </a:ext>
            </a:extLst>
          </p:cNvPr>
          <p:cNvSpPr/>
          <p:nvPr/>
        </p:nvSpPr>
        <p:spPr>
          <a:xfrm>
            <a:off x="2852056" y="4230071"/>
            <a:ext cx="8809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53565A"/>
                </a:solidFill>
              </a:rPr>
              <a:t>Refundacja kosztów </a:t>
            </a:r>
            <a:r>
              <a:rPr lang="pl-PL" sz="2400" b="1" dirty="0">
                <a:solidFill>
                  <a:srgbClr val="48A23F"/>
                </a:solidFill>
              </a:rPr>
              <a:t>szkolenia</a:t>
            </a:r>
            <a:r>
              <a:rPr lang="pl-PL" sz="2400" b="1" dirty="0">
                <a:solidFill>
                  <a:srgbClr val="53565A"/>
                </a:solidFill>
              </a:rPr>
              <a:t> pracowników niepełnosprawnych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4CD444D-2B68-4457-AF00-94A965765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11040"/>
            <a:ext cx="1119073" cy="1119073"/>
          </a:xfrm>
          <a:prstGeom prst="rect">
            <a:avLst/>
          </a:prstGeom>
        </p:spPr>
      </p:pic>
      <p:sp>
        <p:nvSpPr>
          <p:cNvPr id="11" name="Symbol zastępczy zawartości 83">
            <a:extLst>
              <a:ext uri="{FF2B5EF4-FFF2-40B4-BE49-F238E27FC236}">
                <a16:creationId xmlns:a16="http://schemas.microsoft.com/office/drawing/2014/main" id="{AAF7E0CC-A315-4A65-8A33-DE73C237D9AC}"/>
              </a:ext>
            </a:extLst>
          </p:cNvPr>
          <p:cNvSpPr txBox="1">
            <a:spLocks/>
          </p:cNvSpPr>
          <p:nvPr/>
        </p:nvSpPr>
        <p:spPr>
          <a:xfrm>
            <a:off x="2692400" y="5235218"/>
            <a:ext cx="8969332" cy="1263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53565A"/>
                </a:solidFill>
              </a:rPr>
              <a:t>Dotacja przyznawana osobie niepełnosprawnej na </a:t>
            </a:r>
            <a:r>
              <a:rPr lang="pl-PL" sz="2400" b="1" dirty="0">
                <a:solidFill>
                  <a:srgbClr val="48A23F"/>
                </a:solidFill>
              </a:rPr>
              <a:t>podjęcie działalności gospodarczej</a:t>
            </a:r>
            <a:r>
              <a:rPr lang="pl-PL" sz="2400" b="1" dirty="0">
                <a:solidFill>
                  <a:srgbClr val="53565A"/>
                </a:solidFill>
              </a:rPr>
              <a:t>, </a:t>
            </a:r>
            <a:r>
              <a:rPr lang="pl-PL" sz="2400" b="1" dirty="0">
                <a:solidFill>
                  <a:srgbClr val="48A23F"/>
                </a:solidFill>
              </a:rPr>
              <a:t>rolniczej</a:t>
            </a:r>
            <a:r>
              <a:rPr lang="pl-PL" sz="2400" b="1" dirty="0">
                <a:solidFill>
                  <a:srgbClr val="53565A"/>
                </a:solidFill>
              </a:rPr>
              <a:t> albo na </a:t>
            </a:r>
            <a:r>
              <a:rPr lang="pl-PL" sz="2400" b="1" dirty="0">
                <a:solidFill>
                  <a:srgbClr val="48A23F"/>
                </a:solidFill>
              </a:rPr>
              <a:t>wniesienie wkładu</a:t>
            </a:r>
            <a:r>
              <a:rPr lang="pl-PL" sz="2400" b="1" dirty="0">
                <a:solidFill>
                  <a:srgbClr val="53565A"/>
                </a:solidFill>
              </a:rPr>
              <a:t>                       do spółdzielni socjalnej</a:t>
            </a:r>
          </a:p>
        </p:txBody>
      </p:sp>
    </p:spTree>
    <p:extLst>
      <p:ext uri="{BB962C8B-B14F-4D97-AF65-F5344CB8AC3E}">
        <p14:creationId xmlns:p14="http://schemas.microsoft.com/office/powerpoint/2010/main" val="35707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59100" y="114137"/>
            <a:ext cx="8702632" cy="12023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br>
              <a:rPr lang="pl-PL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pl-PL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br>
              <a:rPr lang="pl-PL" sz="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PFRON → WSPARCIE BEZPOŚREDNIE </a:t>
            </a:r>
            <a:r>
              <a:rPr lang="pl-PL" sz="2700" b="1" spc="50" dirty="0">
                <a:ln w="11430"/>
                <a:solidFill>
                  <a:schemeClr val="accent1"/>
                </a:solidFill>
                <a:latin typeface="+mn-lt"/>
              </a:rPr>
              <a:t>DOFINANSOWANIE DO WYNAGRODZEŃ PRACOWNIKÓW NIEPEŁNOSPRAWNYCH</a:t>
            </a:r>
            <a:b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pl-P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692400" y="152400"/>
            <a:ext cx="0" cy="126720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877D6901-0345-47AC-A62B-6C7EBE08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99" y="1503906"/>
            <a:ext cx="6614733" cy="4426080"/>
          </a:xfrm>
          <a:prstGeom prst="rect">
            <a:avLst/>
          </a:prstGeom>
        </p:spPr>
      </p:pic>
      <p:sp>
        <p:nvSpPr>
          <p:cNvPr id="16" name="Symbol zastępczy zawartości 83">
            <a:extLst>
              <a:ext uri="{FF2B5EF4-FFF2-40B4-BE49-F238E27FC236}">
                <a16:creationId xmlns:a16="http://schemas.microsoft.com/office/drawing/2014/main" id="{DF0E884F-D7A8-49CE-ACA0-3E64C94A67B9}"/>
              </a:ext>
            </a:extLst>
          </p:cNvPr>
          <p:cNvSpPr txBox="1">
            <a:spLocks/>
          </p:cNvSpPr>
          <p:nvPr/>
        </p:nvSpPr>
        <p:spPr>
          <a:xfrm>
            <a:off x="595771" y="1645987"/>
            <a:ext cx="3729094" cy="3173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rgbClr val="CB333B"/>
                </a:solidFill>
              </a:rPr>
              <a:t>SCHORZENIA    SPECJALNE: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53565A"/>
                </a:solidFill>
                <a:latin typeface="+mj-lt"/>
              </a:rPr>
              <a:t>choroba psychiczna,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53565A"/>
                </a:solidFill>
                <a:latin typeface="+mj-lt"/>
              </a:rPr>
              <a:t>upośledzenie umysłowe,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53565A"/>
                </a:solidFill>
                <a:latin typeface="+mj-lt"/>
              </a:rPr>
              <a:t>całościowe zaburzenia rozwojowe,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53565A"/>
                </a:solidFill>
                <a:latin typeface="+mj-lt"/>
              </a:rPr>
              <a:t>epilepsja 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53565A"/>
                </a:solidFill>
                <a:latin typeface="+mj-lt"/>
              </a:rPr>
              <a:t>choroby narządu wzroku (osoby niewidome w stopniu znacznym </a:t>
            </a:r>
            <a:br>
              <a:rPr lang="pl-PL" sz="1800" b="1" dirty="0">
                <a:solidFill>
                  <a:srgbClr val="53565A"/>
                </a:solidFill>
                <a:latin typeface="+mj-lt"/>
              </a:rPr>
            </a:br>
            <a:r>
              <a:rPr lang="pl-PL" sz="1800" b="1" dirty="0">
                <a:solidFill>
                  <a:srgbClr val="53565A"/>
                </a:solidFill>
                <a:latin typeface="+mj-lt"/>
              </a:rPr>
              <a:t>i umiarkowanym)</a:t>
            </a:r>
            <a:endParaRPr lang="pl-PL" sz="2000" b="1" dirty="0">
              <a:solidFill>
                <a:srgbClr val="53565A"/>
              </a:solidFill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3654" y="4458141"/>
            <a:ext cx="4909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Kwota miesięcznego dofinansowania nie może przekroczyć: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75%</a:t>
            </a:r>
            <a:r>
              <a:rPr lang="pl-PL" dirty="0"/>
              <a:t> poniesionych kosztów płacy- dla pracodawcy prowadzącego działalność gospodarczą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b="1" dirty="0"/>
              <a:t>90 %</a:t>
            </a:r>
            <a:r>
              <a:rPr lang="pl-PL" dirty="0"/>
              <a:t> poniesionych kosztów płacy- dla  pracodawcy, który nie prowadzi działalności gospodarczej .</a:t>
            </a:r>
          </a:p>
        </p:txBody>
      </p:sp>
    </p:spTree>
    <p:extLst>
      <p:ext uri="{BB962C8B-B14F-4D97-AF65-F5344CB8AC3E}">
        <p14:creationId xmlns:p14="http://schemas.microsoft.com/office/powerpoint/2010/main" val="27614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59100" y="114137"/>
            <a:ext cx="8702632" cy="1324800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PROCES REJESTRACJI </a:t>
            </a:r>
            <a:b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O DOFINASOWNIE DO WYNAGRODZEŃ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692400" y="152400"/>
            <a:ext cx="0" cy="126720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a 13"/>
          <p:cNvGrpSpPr/>
          <p:nvPr/>
        </p:nvGrpSpPr>
        <p:grpSpPr>
          <a:xfrm>
            <a:off x="432000" y="1617998"/>
            <a:ext cx="1800000" cy="2166611"/>
            <a:chOff x="1168400" y="2148385"/>
            <a:chExt cx="1800000" cy="2166611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00" y="2148385"/>
              <a:ext cx="1800000" cy="1800000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1306400" y="3791776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ZATRUDNIENIE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PRACOWNIKA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3191512" y="1523410"/>
            <a:ext cx="1800000" cy="2166611"/>
            <a:chOff x="4826158" y="2148385"/>
            <a:chExt cx="1800000" cy="2166611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158" y="2148385"/>
              <a:ext cx="1800000" cy="1800000"/>
            </a:xfrm>
            <a:prstGeom prst="rect">
              <a:avLst/>
            </a:prstGeom>
          </p:spPr>
        </p:pic>
        <p:sp>
          <p:nvSpPr>
            <p:cNvPr id="8" name="pole tekstowe 7"/>
            <p:cNvSpPr txBox="1"/>
            <p:nvPr/>
          </p:nvSpPr>
          <p:spPr>
            <a:xfrm>
              <a:off x="4964158" y="3791776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WYPŁATA</a:t>
              </a:r>
              <a:br>
                <a:rPr lang="pl-PL" sz="1400" dirty="0">
                  <a:latin typeface="+mj-lt"/>
                </a:rPr>
              </a:br>
              <a:r>
                <a:rPr lang="pl-PL" sz="1400" dirty="0">
                  <a:latin typeface="+mj-lt"/>
                </a:rPr>
                <a:t>WYNAGRODZENIA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673322" y="4409607"/>
            <a:ext cx="3671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B333B"/>
                </a:solidFill>
                <a:latin typeface="+mj-lt"/>
              </a:rPr>
              <a:t>KOLEJNE WNIOSKI SKŁADA SIĘ  </a:t>
            </a:r>
            <a:r>
              <a:rPr lang="pl-PL" sz="1600" b="1" u="sng" dirty="0">
                <a:solidFill>
                  <a:srgbClr val="CB333B"/>
                </a:solidFill>
                <a:latin typeface="+mj-lt"/>
              </a:rPr>
              <a:t>CO MIESIĄC </a:t>
            </a:r>
            <a:r>
              <a:rPr lang="pl-PL" sz="1600" b="1" dirty="0">
                <a:solidFill>
                  <a:srgbClr val="CB333B"/>
                </a:solidFill>
                <a:latin typeface="+mj-lt"/>
              </a:rPr>
              <a:t>DO  </a:t>
            </a:r>
            <a:r>
              <a:rPr lang="pl-PL" sz="1600" b="1" u="sng" dirty="0">
                <a:solidFill>
                  <a:srgbClr val="48A23F"/>
                </a:solidFill>
                <a:latin typeface="+mj-lt"/>
              </a:rPr>
              <a:t>ODDZIAŁU  PFRON</a:t>
            </a:r>
            <a:r>
              <a:rPr lang="pl-PL" sz="1600" b="1" dirty="0">
                <a:solidFill>
                  <a:srgbClr val="CB333B"/>
                </a:solidFill>
                <a:latin typeface="+mj-lt"/>
              </a:rPr>
              <a:t> WŁAŚCIWEGO TERYTORIALNIE Z SIEDZIBĄ FIRMY,</a:t>
            </a:r>
            <a:br>
              <a:rPr lang="pl-PL" sz="1600" b="1" dirty="0">
                <a:solidFill>
                  <a:srgbClr val="CB333B"/>
                </a:solidFill>
                <a:latin typeface="+mj-lt"/>
              </a:rPr>
            </a:br>
            <a:r>
              <a:rPr lang="pl-PL" sz="1600" b="1" dirty="0">
                <a:solidFill>
                  <a:srgbClr val="CB333B"/>
                </a:solidFill>
                <a:latin typeface="+mj-lt"/>
              </a:rPr>
              <a:t>DO </a:t>
            </a:r>
            <a:r>
              <a:rPr lang="pl-PL" sz="1600" b="1" u="sng" dirty="0">
                <a:solidFill>
                  <a:srgbClr val="CB333B"/>
                </a:solidFill>
                <a:latin typeface="+mj-lt"/>
              </a:rPr>
              <a:t>25 DNIA </a:t>
            </a:r>
            <a:r>
              <a:rPr lang="pl-PL" sz="1600" b="1" dirty="0">
                <a:solidFill>
                  <a:srgbClr val="CB333B"/>
                </a:solidFill>
                <a:latin typeface="+mj-lt"/>
              </a:rPr>
              <a:t>DANEGO MIESIĄCA ZA POPRZEDNI.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9773115" y="1523410"/>
            <a:ext cx="2020196" cy="2476643"/>
            <a:chOff x="8686054" y="3709894"/>
            <a:chExt cx="2020196" cy="2476643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6152" y="3709894"/>
              <a:ext cx="1800000" cy="1800000"/>
            </a:xfrm>
            <a:prstGeom prst="rect">
              <a:avLst/>
            </a:prstGeom>
          </p:spPr>
        </p:pic>
        <p:sp>
          <p:nvSpPr>
            <p:cNvPr id="18" name="pole tekstowe 17"/>
            <p:cNvSpPr txBox="1"/>
            <p:nvPr/>
          </p:nvSpPr>
          <p:spPr>
            <a:xfrm>
              <a:off x="8686054" y="5447873"/>
              <a:ext cx="20201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WYSŁANIE/ZŁOŻENIE WNIOSKU DO BIURA PFRON W WARSZAWIE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8891293" y="635520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C00000"/>
                </a:solidFill>
                <a:latin typeface="+mj-lt"/>
              </a:rPr>
              <a:t>PAPIEROWO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883961" y="621125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C00000"/>
                </a:solidFill>
                <a:latin typeface="+mj-lt"/>
              </a:rPr>
              <a:t>ELEKTRONICZNIE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6203394" y="1523410"/>
            <a:ext cx="2313228" cy="2630073"/>
            <a:chOff x="7836203" y="1781774"/>
            <a:chExt cx="2313228" cy="2630073"/>
          </a:xfrm>
        </p:grpSpPr>
        <p:grpSp>
          <p:nvGrpSpPr>
            <p:cNvPr id="12" name="Grupa 11"/>
            <p:cNvGrpSpPr/>
            <p:nvPr/>
          </p:nvGrpSpPr>
          <p:grpSpPr>
            <a:xfrm>
              <a:off x="8067039" y="1781774"/>
              <a:ext cx="1816813" cy="1800000"/>
              <a:chOff x="7477043" y="2514996"/>
              <a:chExt cx="1816813" cy="1963774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34487">
                <a:off x="7477043" y="2514996"/>
                <a:ext cx="1331163" cy="1800000"/>
              </a:xfrm>
              <a:prstGeom prst="rect">
                <a:avLst/>
              </a:prstGeom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6705">
                <a:off x="7935365" y="2678770"/>
                <a:ext cx="1358491" cy="1800000"/>
              </a:xfrm>
              <a:prstGeom prst="rect">
                <a:avLst/>
              </a:prstGeom>
            </p:spPr>
          </p:pic>
        </p:grpSp>
        <p:sp>
          <p:nvSpPr>
            <p:cNvPr id="21" name="pole tekstowe 20"/>
            <p:cNvSpPr txBox="1"/>
            <p:nvPr/>
          </p:nvSpPr>
          <p:spPr>
            <a:xfrm>
              <a:off x="7836203" y="3673183"/>
              <a:ext cx="23132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latin typeface="+mj-lt"/>
                </a:rPr>
                <a:t>PRZYGOTOWANIE </a:t>
              </a:r>
              <a:r>
                <a:rPr lang="pl-PL" sz="1400" b="1" dirty="0">
                  <a:latin typeface="+mj-lt"/>
                </a:rPr>
                <a:t>PAPIEROWEGO</a:t>
              </a:r>
              <a:r>
                <a:rPr lang="pl-PL" sz="1400" dirty="0">
                  <a:latin typeface="+mj-lt"/>
                </a:rPr>
                <a:t>  WNIOSKU WN-D WRAZ ZAŁĄCZNIKAMI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4773185" y="4282371"/>
            <a:ext cx="1800000" cy="1800000"/>
            <a:chOff x="6936785" y="4206422"/>
            <a:chExt cx="1800000" cy="1800000"/>
          </a:xfrm>
        </p:grpSpPr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785" y="4206422"/>
              <a:ext cx="1800000" cy="1800000"/>
            </a:xfrm>
            <a:prstGeom prst="rect">
              <a:avLst/>
            </a:prstGeom>
          </p:spPr>
        </p:pic>
        <p:pic>
          <p:nvPicPr>
            <p:cNvPr id="24" name="Obraz 23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224" y="4458010"/>
              <a:ext cx="1584000" cy="1044000"/>
            </a:xfrm>
            <a:prstGeom prst="rect">
              <a:avLst/>
            </a:prstGeom>
          </p:spPr>
        </p:pic>
      </p:grpSp>
      <p:grpSp>
        <p:nvGrpSpPr>
          <p:cNvPr id="27" name="Grupa 26"/>
          <p:cNvGrpSpPr/>
          <p:nvPr/>
        </p:nvGrpSpPr>
        <p:grpSpPr>
          <a:xfrm>
            <a:off x="8434093" y="3836787"/>
            <a:ext cx="1928908" cy="2409600"/>
            <a:chOff x="2772204" y="3981201"/>
            <a:chExt cx="1928908" cy="2409600"/>
          </a:xfrm>
        </p:grpSpPr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204" y="3981201"/>
              <a:ext cx="1319308" cy="1800000"/>
            </a:xfrm>
            <a:prstGeom prst="rect">
              <a:avLst/>
            </a:prstGeom>
          </p:spPr>
        </p:pic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604" y="4133601"/>
              <a:ext cx="1319308" cy="1800000"/>
            </a:xfrm>
            <a:prstGeom prst="rect">
              <a:avLst/>
            </a:prstGeom>
          </p:spPr>
        </p:pic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004" y="4286001"/>
              <a:ext cx="1319308" cy="1800000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404" y="4438401"/>
              <a:ext cx="1319308" cy="1800000"/>
            </a:xfrm>
            <a:prstGeom prst="rect">
              <a:avLst/>
            </a:prstGeom>
          </p:spPr>
        </p:pic>
        <p:pic>
          <p:nvPicPr>
            <p:cNvPr id="31" name="Obraz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804" y="4590801"/>
              <a:ext cx="1319308" cy="1800000"/>
            </a:xfrm>
            <a:prstGeom prst="rect">
              <a:avLst/>
            </a:prstGeom>
          </p:spPr>
        </p:pic>
      </p:grpSp>
      <p:sp>
        <p:nvSpPr>
          <p:cNvPr id="2048" name="Strzałka w prawo 2047"/>
          <p:cNvSpPr/>
          <p:nvPr/>
        </p:nvSpPr>
        <p:spPr>
          <a:xfrm>
            <a:off x="2225760" y="2275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 w prawo 33"/>
          <p:cNvSpPr/>
          <p:nvPr/>
        </p:nvSpPr>
        <p:spPr>
          <a:xfrm>
            <a:off x="8516622" y="2275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>
            <a:off x="5054542" y="2275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/>
          <p:cNvSpPr txBox="1"/>
          <p:nvPr/>
        </p:nvSpPr>
        <p:spPr>
          <a:xfrm>
            <a:off x="6481477" y="497852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C00000"/>
                </a:solidFill>
                <a:latin typeface="+mj-lt"/>
              </a:rPr>
              <a:t>LUB</a:t>
            </a:r>
          </a:p>
        </p:txBody>
      </p:sp>
      <p:sp>
        <p:nvSpPr>
          <p:cNvPr id="37" name="Prostokąt 36"/>
          <p:cNvSpPr/>
          <p:nvPr/>
        </p:nvSpPr>
        <p:spPr>
          <a:xfrm>
            <a:off x="859810" y="5998724"/>
            <a:ext cx="3913375" cy="564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70C0"/>
                </a:solidFill>
              </a:rPr>
              <a:t>ŚRODKI PFRON PRZEKAZYWANE SĄ W TERMINIE  25 DNI OD DATY WPYWU DO PFRON PRAWIDŁOWO WYPEŁNIONEGO WNIOSKU</a:t>
            </a:r>
          </a:p>
        </p:txBody>
      </p:sp>
    </p:spTree>
    <p:extLst>
      <p:ext uri="{BB962C8B-B14F-4D97-AF65-F5344CB8AC3E}">
        <p14:creationId xmlns:p14="http://schemas.microsoft.com/office/powerpoint/2010/main" val="2286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048" grpId="0" animBg="1"/>
      <p:bldP spid="34" grpId="0" animBg="1"/>
      <p:bldP spid="35" grpId="0" animBg="1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852381" y="191068"/>
            <a:ext cx="7615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OBOWIĄZKOWE WPŁATY NA PFRON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692400" y="286602"/>
            <a:ext cx="0" cy="87345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1F595763-3A3D-48D2-A29F-B564F5E3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57" y="1556574"/>
            <a:ext cx="88677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8327052" y="2721134"/>
          <a:ext cx="3579495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58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wszystkich etatów w firmie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25,00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etatów zajmowanych przez osoby niepełnosprawne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Kwota przeciętnego wynagrodzenia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4 220,69 zł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etatów dla osób niepełnosprawnych zwalniająca od wpłat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1,50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brakujących etatów dla osób niepełnosprawnych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1,50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Wysokość obowiązkowej wpłaty na PFRON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2573,57 zł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ymbol zastępczy zawartości 3"/>
          <p:cNvSpPr>
            <a:spLocks noGrp="1"/>
          </p:cNvSpPr>
          <p:nvPr>
            <p:ph sz="half" idx="15"/>
          </p:nvPr>
        </p:nvSpPr>
        <p:spPr>
          <a:xfrm>
            <a:off x="426705" y="1471849"/>
            <a:ext cx="11032832" cy="434150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Firma X – brak pracownika niepełnosprawnego      Firma X – zatrudniony jeden pracownik niepełnosprawny</a:t>
            </a:r>
          </a:p>
          <a:p>
            <a:pPr marL="0" indent="0">
              <a:buNone/>
            </a:pPr>
            <a:endParaRPr lang="pl-PL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27688" y="272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23584"/>
              </p:ext>
            </p:extLst>
          </p:nvPr>
        </p:nvGraphicFramePr>
        <p:xfrm>
          <a:off x="1136826" y="2006219"/>
          <a:ext cx="4199449" cy="3581941"/>
        </p:xfrm>
        <a:graphic>
          <a:graphicData uri="http://schemas.openxmlformats.org/drawingml/2006/table">
            <a:tbl>
              <a:tblPr firstRow="1" firstCol="1" bandRow="1"/>
              <a:tblGrid>
                <a:gridCol w="303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wszystkich etatów w firmie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25,00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etatów zajmowanych przez osoby niepełnosprawne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Kwota przeciętnego wynagrodzenia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4 863,74 zł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etatów dla osób niepełnosprawnych zwalniająca od wpłat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1,50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Ilość brakujących etatów dla osób niepełnosprawnych</a:t>
                      </a:r>
                      <a:endParaRPr lang="pl-PL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1,50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Wysokość obowiązkowej wpłaty na PFRON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376092"/>
                          </a:solidFill>
                          <a:effectLst/>
                          <a:latin typeface="Calibri"/>
                          <a:ea typeface="Times New Roman"/>
                        </a:rPr>
                        <a:t>2 965,67 zł</a:t>
                      </a:r>
                      <a:endParaRPr lang="pl-PL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306888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61686"/>
              </p:ext>
            </p:extLst>
          </p:nvPr>
        </p:nvGraphicFramePr>
        <p:xfrm>
          <a:off x="6274583" y="2006219"/>
          <a:ext cx="4211834" cy="3585387"/>
        </p:xfrm>
        <a:graphic>
          <a:graphicData uri="http://schemas.openxmlformats.org/drawingml/2006/table">
            <a:tbl>
              <a:tblPr firstRow="1" firstCol="1" bandRow="1"/>
              <a:tblGrid>
                <a:gridCol w="303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Ilość wszystkich etatów w firmie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25,00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Ilość etatów zajmowanych przez osoby niepełnosprawne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Kwota przeciętnego wynagrodzenia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4 863,74 zł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Ilość etatów dla osób niepełnosprawnych zwalniająca od wpłat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1,50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Ilość brakujących etatów dla osób niepełnosprawnych</a:t>
                      </a:r>
                      <a:endParaRPr lang="pl-PL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0,50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Wysokość obowiązkowej wpłaty na PFRON</a:t>
                      </a:r>
                      <a:endParaRPr lang="pl-PL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</a:rPr>
                        <a:t>988,56 zł</a:t>
                      </a:r>
                      <a:endParaRPr lang="pl-PL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44322"/>
              </p:ext>
            </p:extLst>
          </p:nvPr>
        </p:nvGraphicFramePr>
        <p:xfrm>
          <a:off x="4073011" y="5870351"/>
          <a:ext cx="3528792" cy="489509"/>
        </p:xfrm>
        <a:graphic>
          <a:graphicData uri="http://schemas.openxmlformats.org/drawingml/2006/table">
            <a:tbl>
              <a:tblPr firstRow="1" firstCol="1" bandRow="1"/>
              <a:tblGrid>
                <a:gridCol w="35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pl-PL" sz="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pl-PL" sz="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pl-PL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2 965,67 zł – 988,56 zł = 1 977,11 zł</a:t>
                      </a:r>
                      <a:endParaRPr lang="pl-PL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Prostokąt 13"/>
          <p:cNvSpPr/>
          <p:nvPr/>
        </p:nvSpPr>
        <p:spPr>
          <a:xfrm>
            <a:off x="2988860" y="337310"/>
            <a:ext cx="70695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>
                <a:solidFill>
                  <a:srgbClr val="C00000"/>
                </a:solidFill>
              </a:rPr>
              <a:t>SPOSÓB NA MNIEJSZE WPŁATY NA PFRON </a:t>
            </a:r>
          </a:p>
          <a:p>
            <a:pPr algn="ctr"/>
            <a:r>
              <a:rPr lang="pl-PL" sz="2600" b="1" dirty="0">
                <a:solidFill>
                  <a:srgbClr val="C00000"/>
                </a:solidFill>
              </a:rPr>
              <a:t>TO PRACOWNIK NIEPEŁNOSPRAWNY W FIRMIE </a:t>
            </a: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2692400" y="300251"/>
            <a:ext cx="0" cy="92804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35793-D114-44CF-B31D-A48DEC8B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1782F-9E23-4688-8268-04651725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EC73100-5C69-40D1-8E89-7066986B14A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49922" y="1973301"/>
            <a:ext cx="7108463" cy="3338002"/>
          </a:xfrm>
        </p:spPr>
        <p:txBody>
          <a:bodyPr/>
          <a:lstStyle/>
          <a:p>
            <a:r>
              <a:rPr lang="pl-PL" sz="1800" b="1" dirty="0">
                <a:solidFill>
                  <a:srgbClr val="00B050"/>
                </a:solidFill>
              </a:rPr>
              <a:t>dokument strategiczny </a:t>
            </a:r>
            <a:r>
              <a:rPr lang="pl-PL" sz="18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„Mapa drogowa wsparcia osób niepełnosprawnych w środowisku pracy”</a:t>
            </a:r>
          </a:p>
          <a:p>
            <a:r>
              <a:rPr lang="pl-PL" sz="18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poradniki na temat dostosowania środowiska pracy do osób z niepełnosprawnością ruchową, wzrokową, słuchową i intelektualną,</a:t>
            </a:r>
          </a:p>
          <a:p>
            <a:r>
              <a:rPr lang="pl-PL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ErgoON</a:t>
            </a:r>
            <a:r>
              <a:rPr 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–kalkulator korzyści     </a:t>
            </a:r>
            <a:r>
              <a:rPr lang="pl-PL" sz="1200" b="1" u="sng" dirty="0">
                <a:hlinkClick r:id="rId2"/>
              </a:rPr>
              <a:t>http://www.if.pw.edu.pl/~atomic/ON/kalkulator/</a:t>
            </a:r>
            <a:r>
              <a:rPr lang="pl-PL" sz="1200" b="1" dirty="0"/>
              <a:t> </a:t>
            </a:r>
          </a:p>
          <a:p>
            <a:r>
              <a:rPr lang="pl-PL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ErgoON</a:t>
            </a:r>
            <a:r>
              <a:rPr 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–lista kontrolna            </a:t>
            </a:r>
            <a:r>
              <a:rPr lang="pl-PL" sz="1200" b="1" u="sng" dirty="0">
                <a:hlinkClick r:id="rId3"/>
              </a:rPr>
              <a:t>http://www.if.pw.edu.pl/~atomic/ON/listakontrolna/</a:t>
            </a:r>
            <a:r>
              <a:rPr lang="pl-PL" sz="1200" b="1" dirty="0"/>
              <a:t> </a:t>
            </a:r>
            <a:endParaRPr lang="pl-PL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ErgoON</a:t>
            </a:r>
            <a:r>
              <a:rPr 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wizualizacje,</a:t>
            </a:r>
          </a:p>
          <a:p>
            <a:r>
              <a:rPr lang="pl-PL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ErgoON</a:t>
            </a:r>
            <a:r>
              <a:rPr lang="pl-PL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projektowanie </a:t>
            </a:r>
          </a:p>
          <a:p>
            <a:pPr marL="0" indent="0">
              <a:buNone/>
            </a:pPr>
            <a:r>
              <a:rPr lang="pl-PL" sz="18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800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47E98B-6493-4B88-9F65-6E9590448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60" y="1690688"/>
            <a:ext cx="2355726" cy="314096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743200" y="689160"/>
            <a:ext cx="736795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Narzędzia operacyjne wspomagające pracodawców                                </a:t>
            </a:r>
            <a:r>
              <a:rPr 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 „Wypracowanie i upowszechnianie, we współpracy z partnerami społecznymi, modelu wsparcia osób niepełnosprawnych w środowisku pracy” POWR.02.06.00-00-0054/17)</a:t>
            </a: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96" y="4001294"/>
            <a:ext cx="4181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35793-D114-44CF-B31D-A48DEC8B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1782F-9E23-4688-8268-04651725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88A92D-10CB-4FFD-BD9A-816D5B8D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9" y="1187670"/>
            <a:ext cx="8161030" cy="49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31DCB10-F1C1-4DE1-9189-E73AB8D0BB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9" y="6029010"/>
            <a:ext cx="5948293" cy="743585"/>
          </a:xfrm>
          <a:prstGeom prst="rect">
            <a:avLst/>
          </a:prstGeom>
          <a:noFill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41C882C-C2A0-4561-8337-5FA2FBCAC2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78" y="453625"/>
            <a:ext cx="1582420" cy="373380"/>
          </a:xfrm>
          <a:prstGeom prst="rect">
            <a:avLst/>
          </a:prstGeom>
        </p:spPr>
      </p:pic>
      <p:pic>
        <p:nvPicPr>
          <p:cNvPr id="12" name="Obraz 11" descr="nagłówek paier firmowy FI">
            <a:extLst>
              <a:ext uri="{FF2B5EF4-FFF2-40B4-BE49-F238E27FC236}">
                <a16:creationId xmlns:a16="http://schemas.microsoft.com/office/drawing/2014/main" id="{5BE66C05-BE39-4BD8-BBF8-18E410E2045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67898" y="324471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36F8182-EF11-4E1D-9E57-DCC4117D164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933" y="320080"/>
            <a:ext cx="584835" cy="60198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3459893" y="533364"/>
            <a:ext cx="441136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Sieć wsparcia modelu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7585516-A800-47D6-BDB8-B2095DFB0A2A}"/>
              </a:ext>
            </a:extLst>
          </p:cNvPr>
          <p:cNvGrpSpPr/>
          <p:nvPr/>
        </p:nvGrpSpPr>
        <p:grpSpPr>
          <a:xfrm>
            <a:off x="584840" y="2859932"/>
            <a:ext cx="1684947" cy="1206213"/>
            <a:chOff x="7581670" y="153963"/>
            <a:chExt cx="2605715" cy="1934266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1DF43915-763C-43EA-AB6A-E65A11C4BD00}"/>
                </a:ext>
              </a:extLst>
            </p:cNvPr>
            <p:cNvSpPr/>
            <p:nvPr/>
          </p:nvSpPr>
          <p:spPr>
            <a:xfrm>
              <a:off x="7581670" y="153963"/>
              <a:ext cx="2605715" cy="1934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5CFD3601-1A54-47AB-A906-E7EA118D6E4F}"/>
                </a:ext>
              </a:extLst>
            </p:cNvPr>
            <p:cNvSpPr txBox="1"/>
            <p:nvPr/>
          </p:nvSpPr>
          <p:spPr>
            <a:xfrm>
              <a:off x="7775194" y="416641"/>
              <a:ext cx="2171226" cy="119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pl-PL" sz="1000" b="1" kern="1200" dirty="0"/>
                <a:t>Punkt</a:t>
              </a:r>
              <a:r>
                <a:rPr lang="pl-PL" sz="1600" b="1" kern="1200" dirty="0"/>
                <a:t> </a:t>
              </a:r>
              <a:r>
                <a:rPr lang="pl-PL" sz="1000" b="1" kern="1200" dirty="0"/>
                <a:t>Kontaktowy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pl-PL" sz="1000" b="1" kern="1200" dirty="0"/>
                <a:t> w Małopolskim Oddziale PFRON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pl-PL" sz="1000" b="1" kern="1200" dirty="0"/>
                <a:t> w Krakowie 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pl-PL" sz="1000" b="1" kern="1200" dirty="0"/>
                <a:t>przy ul. Na Zjeździe 11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B80F681-9DAD-42E5-9792-A11B1C6ACCA8}"/>
              </a:ext>
            </a:extLst>
          </p:cNvPr>
          <p:cNvGrpSpPr/>
          <p:nvPr/>
        </p:nvGrpSpPr>
        <p:grpSpPr>
          <a:xfrm>
            <a:off x="584840" y="4123456"/>
            <a:ext cx="1684947" cy="1563981"/>
            <a:chOff x="7581670" y="2094444"/>
            <a:chExt cx="2604653" cy="2159818"/>
          </a:xfrm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99AF0162-DC8B-45A0-ACDB-D152BB58E84C}"/>
                </a:ext>
              </a:extLst>
            </p:cNvPr>
            <p:cNvSpPr/>
            <p:nvPr/>
          </p:nvSpPr>
          <p:spPr>
            <a:xfrm>
              <a:off x="7581670" y="2232249"/>
              <a:ext cx="2604653" cy="20220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D06C87D6-367D-491F-BE1B-A4DE0ED8F88C}"/>
                </a:ext>
              </a:extLst>
            </p:cNvPr>
            <p:cNvSpPr txBox="1"/>
            <p:nvPr/>
          </p:nvSpPr>
          <p:spPr>
            <a:xfrm>
              <a:off x="7640893" y="2094444"/>
              <a:ext cx="2486206" cy="1903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000" b="1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000" b="1" kern="1200" dirty="0"/>
                <a:t>Aneta Zębala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000" b="1" kern="1200" dirty="0"/>
                <a:t>tel. 12 312 14 15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000" b="1" kern="1200" dirty="0"/>
                <a:t>azebala@pfron.org.pl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000" b="1" kern="1200" dirty="0"/>
                <a:t>Jarosław Dąbrowski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000" b="1" kern="1200" dirty="0"/>
                <a:t>tel. 12 312 14 21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000" b="1" kern="1200" dirty="0"/>
                <a:t>jdabrowski@pfron.org.pl</a:t>
              </a:r>
              <a:endParaRPr lang="pl-PL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386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59100" y="114137"/>
            <a:ext cx="8702632" cy="1324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REFUNDACJA SKŁADEK </a:t>
            </a:r>
            <a:br>
              <a:rPr lang="pl-PL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pl-PL" sz="3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NA UBEZPIECZENIA SPOŁECZNE</a:t>
            </a:r>
            <a:br>
              <a:rPr lang="pl-P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pl-PL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PRZEDSIĘBIORCA - </a:t>
            </a:r>
            <a:r>
              <a:rPr lang="pl-PL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+mn-lt"/>
              </a:rPr>
              <a:t>WYSOKOŚĆ REFUNDACJI</a:t>
            </a:r>
            <a:endParaRPr lang="pl-PL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2692400" y="152400"/>
            <a:ext cx="0" cy="126720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47" y="1487840"/>
            <a:ext cx="5776356" cy="45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66125"/>
              </p:ext>
            </p:extLst>
          </p:nvPr>
        </p:nvGraphicFramePr>
        <p:xfrm>
          <a:off x="396000" y="1842684"/>
          <a:ext cx="5275124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SKŁADKI ZUS 2019 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SKŁADKA EMERYTALNA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SKŁADKA RENTOWA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SUMA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MAŁY ZUS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+mj-lt"/>
                        </a:rPr>
                        <a:t>131,76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+mj-lt"/>
                        </a:rPr>
                        <a:t>54,00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+mj-lt"/>
                        </a:rPr>
                        <a:t>185,76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DUŻY ZUS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+mj-lt"/>
                        </a:rPr>
                        <a:t>558,08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+mj-lt"/>
                        </a:rPr>
                        <a:t>228,72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+mj-lt"/>
                        </a:rPr>
                        <a:t>786,80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6968"/>
              </p:ext>
            </p:extLst>
          </p:nvPr>
        </p:nvGraphicFramePr>
        <p:xfrm>
          <a:off x="394272" y="3653947"/>
          <a:ext cx="5275125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STOPNIE</a:t>
                      </a:r>
                      <a:r>
                        <a:rPr lang="pl-PL" sz="1200" baseline="0" dirty="0"/>
                        <a:t> NIEPEŁNOSPRAWNOŚCI</a:t>
                      </a:r>
                      <a:endParaRPr lang="pl-PL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WYSOKOŚĆ REFUNDACJI 2018 ROK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MAŁY</a:t>
                      </a:r>
                      <a:r>
                        <a:rPr lang="pl-PL" baseline="0" dirty="0">
                          <a:solidFill>
                            <a:schemeClr val="bg1"/>
                          </a:solidFill>
                        </a:rPr>
                        <a:t> ZUS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3535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DUŻY ZUS</a:t>
                      </a:r>
                    </a:p>
                  </a:txBody>
                  <a:tcPr anchor="ctr">
                    <a:solidFill>
                      <a:srgbClr val="D3535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ZNACZNY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185,76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786,80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UMIARKOWANY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111,46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472,08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LEKKI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55,73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236,04 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3857</TotalTime>
  <Words>573</Words>
  <Application>Microsoft Office PowerPoint</Application>
  <PresentationFormat>Panoramiczny</PresentationFormat>
  <Paragraphs>131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Calibri Light</vt:lpstr>
      <vt:lpstr>Calibri</vt:lpstr>
      <vt:lpstr>Arial</vt:lpstr>
      <vt:lpstr>Wingdings</vt:lpstr>
      <vt:lpstr>Times New Roman</vt:lpstr>
      <vt:lpstr>Office Theme</vt:lpstr>
      <vt:lpstr>WSPARCIE SYSTEMOWE  PAŃSTWOWEGO FUNDUSZU  REHABILITACJI OSÓB NIEPEŁNOSPRAWNYCH DLA PRACODAWCÓW ZATRUDNIAJĄCYCH OSOBY                                          Z NIEPEŁNOSPRAWNOŚCIMI  I PRZEDSIĘBIORCÓW NIEPEŁNOPSRAWNYCH </vt:lpstr>
      <vt:lpstr>PFRON → wsparcie przez POWIAT    </vt:lpstr>
      <vt:lpstr>   PFRON → WSPARCIE BEZPOŚREDNIE DOFINANSOWANIE DO WYNAGRODZEŃ PRACOWNIKÓW NIEPEŁNOSPRAWNYCH </vt:lpstr>
      <vt:lpstr>PROCES REJESTRACJI  O DOFINASOWNIE DO WYNAGRODZEŃ</vt:lpstr>
      <vt:lpstr>Prezentacja programu PowerPoint</vt:lpstr>
      <vt:lpstr>Prezentacja programu PowerPoint</vt:lpstr>
      <vt:lpstr>Prezentacja programu PowerPoint</vt:lpstr>
      <vt:lpstr>Prezentacja programu PowerPoint</vt:lpstr>
      <vt:lpstr>REFUNDACJA SKŁADEK  NA UBEZPIECZENIA SPOŁECZNE PRZEDSIĘBIORCA - WYSOKOŚĆ REFUNDACJI</vt:lpstr>
      <vt:lpstr> DANE TELEADRESOWE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Aneta Zębala</cp:lastModifiedBy>
  <cp:revision>302</cp:revision>
  <cp:lastPrinted>2017-11-10T08:56:14Z</cp:lastPrinted>
  <dcterms:created xsi:type="dcterms:W3CDTF">2017-02-09T14:40:32Z</dcterms:created>
  <dcterms:modified xsi:type="dcterms:W3CDTF">2019-06-26T10:13:24Z</dcterms:modified>
</cp:coreProperties>
</file>